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835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11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725DF-9D42-364D-8C6C-BAFF5EB66396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C3FC3-30FB-8F4F-BDC6-B3DC3C3DB6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94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C3FC3-30FB-8F4F-BDC6-B3DC3C3DB65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61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C3FC3-30FB-8F4F-BDC6-B3DC3C3DB65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88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A67E8-D87D-254D-98DF-974AB0C79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3DF26C-5030-7D49-B988-1BD67BEDE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2DEB09-78F8-E74A-94B2-4B8CE1F6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E6FDA2-CC0C-BD42-A481-848B5DD1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5133BF-EF97-4048-94F6-969F8CB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97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15BB2-5106-3740-8D89-E3054C9F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E588FE-0B7D-D446-BD38-866B7BC3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8DA17A-BAC9-154D-B5F3-DE14922C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5BFCD-5020-5A44-AB46-453BF332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3B3EAB-9BEF-004C-A9B3-E789D1A1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9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75D8550-5F97-644D-9E58-DA97C7CB5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690BF0-26A0-0149-A41C-262CA6823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2B49A-7EF1-E04F-8B35-9DE46FB1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419C37-40B5-2E44-B180-363A1B60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20B9F6-4143-0A44-9814-B70D758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26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D832-0E31-3247-B723-F82E6F38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0A63C3-9344-CF41-99C4-55FA1F9F2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E85D0B-D6D4-C744-A640-9C723B88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F4AC30-8F34-5D4A-BABD-FF85DCC6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B8A69B-1953-6240-9339-D721F3D4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55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5E55C-AB3E-B546-8CA4-027E8D0A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0A1FD5-6508-C747-A8DD-132FB6959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FBC09A-8ECE-3F4A-8402-490B7990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3F2F78-EFB7-5541-B4CF-E678D4E3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F0953A-0F2B-8444-82DC-3B6BC45D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5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235D1-09B5-1845-ACDF-504D7EEFA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F07756-2D52-9D42-BAA9-D3A60815E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F62E06-3865-E940-AA3F-F0F7603E1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961FD0-829D-6048-818D-5CAF6F19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9A60DB-2ED2-324C-A99A-BD5376AF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4D34B5-215D-8746-8AE9-4E7FAB99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89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E1FDF-9B92-4944-B240-797866A5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9D9BD-BB66-E745-AA3B-5413F8627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5F5A19-704D-484C-8994-49872BE55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508E75F-770D-F24C-B421-1030A1A6D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E311AA-4CE4-7340-8917-451F0A418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90974F6-27E5-2B46-B61F-9D684E3D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5DB497-617C-AA4C-99BD-AF9804A4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B73814-035F-484A-8073-CC5F3E72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23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9F3CE-0C9F-6B44-AD0E-01AE8246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F02732-23B2-2C43-A90C-269CAB07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9411EF-A426-1A4F-9DAC-917A6F31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8124E-7AD8-0B48-8D19-16795536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46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87CFCF-C406-9C41-B635-71C66D80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6C7406-EE3F-0B40-8771-234371C7B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E4AA72-7635-8F46-9218-C507DEEA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36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8FA23-CDB5-6A4E-BE62-3BF4F1C8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325C96-2756-3648-8285-B83728176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1B4B7E-90B2-3A47-AEB2-BDF29034B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99BCE9-C66B-CB46-96EE-D417430A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C3870D-ED61-FB4C-ACA3-74B75670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9F54B5-68C5-7148-B90A-4FF6C024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91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8E2E1-580A-6947-9923-C58E6F2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D7C5954-A47F-C04E-B9A8-B849D6AAF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01948A-33A1-1C40-B450-211D85490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5D54F6-3971-4041-8A44-F88C208B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887783-B471-1443-A239-309F0B17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27578C-F16E-AD4C-A6F7-442115AB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77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66983C1-E093-ED46-BE78-9EBA4335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FD7820-C6DA-584F-898E-175EE1C14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CCCE1F-2B48-5F41-8D21-E8BD9E99D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11958-CC0C-D44D-B6B8-9F2838CFDECB}" type="datetimeFigureOut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AF8D41-8682-6846-8B36-0670C2AE6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236514-8C2F-134B-88AC-EA2820A64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97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519E1C0E-038C-4D49-8887-96DF9EA7C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32889" b="27358"/>
          <a:stretch/>
        </p:blipFill>
        <p:spPr>
          <a:xfrm>
            <a:off x="-2" y="0"/>
            <a:ext cx="12197648" cy="6861176"/>
          </a:xfrm>
          <a:prstGeom prst="rect">
            <a:avLst/>
          </a:prstGeom>
          <a:ln w="3175"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112B61-E77A-694C-A3D9-8AB14DC41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805" y="1066280"/>
            <a:ext cx="9144000" cy="2387600"/>
          </a:xfrm>
          <a:noFill/>
        </p:spPr>
        <p:txBody>
          <a:bodyPr>
            <a:normAutofit/>
          </a:bodyPr>
          <a:lstStyle/>
          <a:p>
            <a:pPr algn="l">
              <a:lnSpc>
                <a:spcPct val="84000"/>
              </a:lnSpc>
            </a:pPr>
            <a:r>
              <a:rPr lang="de-DE" sz="75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MARSILIUS-</a:t>
            </a:r>
            <a:br>
              <a:rPr lang="de-DE" sz="7500" b="1" dirty="0">
                <a:solidFill>
                  <a:srgbClr val="B52735"/>
                </a:solidFill>
                <a:latin typeface="Trade Gothic LT Pro" panose="020B0503040303020004" pitchFamily="34" charset="77"/>
              </a:rPr>
            </a:br>
            <a:r>
              <a:rPr lang="de-DE" sz="75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STUDIEN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677E2D-DA6B-644B-8B73-6FDB170EF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1151" y="3614481"/>
            <a:ext cx="3010678" cy="905679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de-DE" sz="2470" b="1" dirty="0">
                <a:latin typeface="Trade Gothic LT Pro" panose="020B0503040303020004" pitchFamily="34" charset="77"/>
              </a:rPr>
              <a:t>Interdisziplinäres</a:t>
            </a:r>
          </a:p>
          <a:p>
            <a:pPr algn="l">
              <a:lnSpc>
                <a:spcPct val="70000"/>
              </a:lnSpc>
            </a:pPr>
            <a:r>
              <a:rPr lang="de-DE" sz="2470" b="1" dirty="0">
                <a:latin typeface="Trade Gothic LT Pro" panose="020B0503040303020004" pitchFamily="34" charset="77"/>
              </a:rPr>
              <a:t>Studienprogramm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F17AAEEF-84D0-9A41-8E5C-EB13D834763D}"/>
              </a:ext>
            </a:extLst>
          </p:cNvPr>
          <p:cNvCxnSpPr/>
          <p:nvPr/>
        </p:nvCxnSpPr>
        <p:spPr>
          <a:xfrm>
            <a:off x="665585" y="1468016"/>
            <a:ext cx="0" cy="179769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A20E323-367C-7741-BFE6-DABB859E454B}"/>
              </a:ext>
            </a:extLst>
          </p:cNvPr>
          <p:cNvCxnSpPr>
            <a:cxnSpLocks/>
          </p:cNvCxnSpPr>
          <p:nvPr/>
        </p:nvCxnSpPr>
        <p:spPr>
          <a:xfrm>
            <a:off x="2855168" y="3564294"/>
            <a:ext cx="0" cy="77133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7DDEBE1-1DA9-6541-B412-B226F8098D59}"/>
              </a:ext>
            </a:extLst>
          </p:cNvPr>
          <p:cNvCxnSpPr>
            <a:cxnSpLocks/>
          </p:cNvCxnSpPr>
          <p:nvPr/>
        </p:nvCxnSpPr>
        <p:spPr>
          <a:xfrm>
            <a:off x="6836229" y="2998237"/>
            <a:ext cx="0" cy="27991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ntertitel 2">
            <a:extLst>
              <a:ext uri="{FF2B5EF4-FFF2-40B4-BE49-F238E27FC236}">
                <a16:creationId xmlns:a16="http://schemas.microsoft.com/office/drawing/2014/main" id="{49B8F42B-3CE6-E945-9433-A45B7367E620}"/>
              </a:ext>
            </a:extLst>
          </p:cNvPr>
          <p:cNvSpPr txBox="1">
            <a:spLocks/>
          </p:cNvSpPr>
          <p:nvPr/>
        </p:nvSpPr>
        <p:spPr>
          <a:xfrm>
            <a:off x="6904646" y="2998237"/>
            <a:ext cx="3271952" cy="26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5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Was ist das?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AC5CC7E-20DB-2C46-A71E-2E88B3EFFB40}"/>
              </a:ext>
            </a:extLst>
          </p:cNvPr>
          <p:cNvSpPr txBox="1"/>
          <p:nvPr/>
        </p:nvSpPr>
        <p:spPr>
          <a:xfrm>
            <a:off x="6904645" y="4815734"/>
            <a:ext cx="4851907" cy="152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Einblicke in neue Wissenschaftsbereiche</a:t>
            </a:r>
          </a:p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Anregungen für das eigene Studium</a:t>
            </a:r>
          </a:p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Wertvolle Erfahrungen für das Berufsleben</a:t>
            </a:r>
          </a:p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Spaß!</a:t>
            </a:r>
          </a:p>
          <a:p>
            <a:endParaRPr lang="de-DE" sz="1450" dirty="0">
              <a:solidFill>
                <a:srgbClr val="B52735"/>
              </a:solidFill>
              <a:latin typeface="Trade Gothic LT Pro Light" panose="020B0403040303020004" pitchFamily="34" charset="77"/>
            </a:endParaRPr>
          </a:p>
          <a:p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AE9206-1059-524B-B3D2-2B702E437715}"/>
              </a:ext>
            </a:extLst>
          </p:cNvPr>
          <p:cNvSpPr txBox="1">
            <a:spLocks/>
          </p:cNvSpPr>
          <p:nvPr/>
        </p:nvSpPr>
        <p:spPr>
          <a:xfrm>
            <a:off x="6904645" y="3215955"/>
            <a:ext cx="4516020" cy="129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Ein Studienprogramm, das vom </a:t>
            </a:r>
            <a:r>
              <a:rPr lang="de-DE" sz="1450" dirty="0" err="1">
                <a:latin typeface="Trade Gothic LT Pro Light" panose="020B0403040303020004" pitchFamily="34" charset="77"/>
              </a:rPr>
              <a:t>Marsilius</a:t>
            </a:r>
            <a:r>
              <a:rPr lang="de-DE" sz="1450" dirty="0">
                <a:latin typeface="Trade Gothic LT Pro Light" panose="020B0403040303020004" pitchFamily="34" charset="77"/>
              </a:rPr>
              <a:t>-Kolleg gemeinsam mit Studierenden koordiniert und organisiert wird. Es steht allen Studierenden </a:t>
            </a:r>
            <a:br>
              <a:rPr lang="de-DE" sz="1450" dirty="0">
                <a:latin typeface="Trade Gothic LT Pro Light" panose="020B0403040303020004" pitchFamily="34" charset="77"/>
              </a:rPr>
            </a:br>
            <a:r>
              <a:rPr lang="de-DE" sz="1450" dirty="0">
                <a:latin typeface="Trade Gothic LT Pro Light" panose="020B0403040303020004" pitchFamily="34" charset="77"/>
              </a:rPr>
              <a:t>offen und kann mit dem </a:t>
            </a:r>
            <a:r>
              <a:rPr lang="de-DE" sz="1450" dirty="0" err="1">
                <a:latin typeface="Trade Gothic LT Pro Light" panose="020B0403040303020004" pitchFamily="34" charset="77"/>
              </a:rPr>
              <a:t>Marsilius</a:t>
            </a:r>
            <a:r>
              <a:rPr lang="de-DE" sz="1450" dirty="0">
                <a:latin typeface="Trade Gothic LT Pro Light" panose="020B0403040303020004" pitchFamily="34" charset="77"/>
              </a:rPr>
              <a:t>-Zertifikat </a:t>
            </a:r>
            <a:br>
              <a:rPr lang="de-DE" sz="1450" dirty="0">
                <a:latin typeface="Trade Gothic LT Pro Light" panose="020B0403040303020004" pitchFamily="34" charset="77"/>
              </a:rPr>
            </a:br>
            <a:r>
              <a:rPr lang="de-DE" sz="1450" dirty="0">
                <a:latin typeface="Trade Gothic LT Pro Light" panose="020B0403040303020004" pitchFamily="34" charset="77"/>
              </a:rPr>
              <a:t>abgeschlossen werden.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D9017FE5-0074-BD49-B199-750D23156980}"/>
              </a:ext>
            </a:extLst>
          </p:cNvPr>
          <p:cNvSpPr txBox="1">
            <a:spLocks/>
          </p:cNvSpPr>
          <p:nvPr/>
        </p:nvSpPr>
        <p:spPr>
          <a:xfrm>
            <a:off x="6904646" y="4603103"/>
            <a:ext cx="3271952" cy="26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5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Was bringt (mir) das?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3273281-AD16-7342-8AA4-286B5D463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910"/>
          <a:stretch/>
        </p:blipFill>
        <p:spPr>
          <a:xfrm>
            <a:off x="9346896" y="347238"/>
            <a:ext cx="1342324" cy="1282421"/>
          </a:xfrm>
          <a:prstGeom prst="rect">
            <a:avLst/>
          </a:prstGeom>
        </p:spPr>
      </p:pic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D565697-8127-9A44-B7C6-7E625D6827F6}"/>
              </a:ext>
            </a:extLst>
          </p:cNvPr>
          <p:cNvCxnSpPr>
            <a:cxnSpLocks/>
          </p:cNvCxnSpPr>
          <p:nvPr/>
        </p:nvCxnSpPr>
        <p:spPr>
          <a:xfrm>
            <a:off x="9262354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5C243347-C96D-AC49-82B9-42C264FDF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559" y="715295"/>
            <a:ext cx="1507688" cy="39275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4311B3A-8427-8846-A1EC-C22300F1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85"/>
          <a:stretch/>
        </p:blipFill>
        <p:spPr>
          <a:xfrm>
            <a:off x="10762186" y="347237"/>
            <a:ext cx="1021308" cy="1282421"/>
          </a:xfrm>
          <a:prstGeom prst="rect">
            <a:avLst/>
          </a:prstGeom>
        </p:spPr>
      </p:pic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5FD13A7E-1C4F-C945-9033-38639732E856}"/>
              </a:ext>
            </a:extLst>
          </p:cNvPr>
          <p:cNvCxnSpPr>
            <a:cxnSpLocks/>
          </p:cNvCxnSpPr>
          <p:nvPr/>
        </p:nvCxnSpPr>
        <p:spPr>
          <a:xfrm>
            <a:off x="10711802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39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6A6D123F-4943-6A46-BDBB-E336BB14F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50474" b="9872"/>
          <a:stretch/>
        </p:blipFill>
        <p:spPr>
          <a:xfrm>
            <a:off x="-30887" y="1"/>
            <a:ext cx="12222887" cy="685799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DF5903C-7111-1F4C-BA2B-2851503AC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606" t="13049" r="6386" b="29675"/>
          <a:stretch/>
        </p:blipFill>
        <p:spPr>
          <a:xfrm>
            <a:off x="851689" y="3202051"/>
            <a:ext cx="4737045" cy="296107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87D473-FCDC-B641-BD24-660A9572D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578" y="569626"/>
            <a:ext cx="6455986" cy="1520149"/>
          </a:xfrm>
          <a:noFill/>
        </p:spPr>
        <p:txBody>
          <a:bodyPr>
            <a:normAutofit/>
          </a:bodyPr>
          <a:lstStyle/>
          <a:p>
            <a:pPr algn="l"/>
            <a:r>
              <a:rPr lang="de-DE" sz="347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MARSILIUS-STUDIEN</a:t>
            </a:r>
            <a:br>
              <a:rPr lang="de-DE" sz="3470" b="1" dirty="0">
                <a:solidFill>
                  <a:srgbClr val="B52735"/>
                </a:solidFill>
                <a:latin typeface="Trade Gothic LT Pro" panose="020B0503040303020004" pitchFamily="34" charset="77"/>
              </a:rPr>
            </a:br>
            <a:r>
              <a:rPr lang="de-DE" sz="347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WINTERSEMESTER 2019/20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FF4F07-F909-2A48-A46E-6D3CD2BE33E8}"/>
              </a:ext>
            </a:extLst>
          </p:cNvPr>
          <p:cNvCxnSpPr>
            <a:cxnSpLocks/>
          </p:cNvCxnSpPr>
          <p:nvPr/>
        </p:nvCxnSpPr>
        <p:spPr>
          <a:xfrm>
            <a:off x="959024" y="1056918"/>
            <a:ext cx="0" cy="9753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FFCC0EF-56A8-D14B-BC3A-C82F88F424BF}"/>
              </a:ext>
            </a:extLst>
          </p:cNvPr>
          <p:cNvCxnSpPr>
            <a:cxnSpLocks/>
          </p:cNvCxnSpPr>
          <p:nvPr/>
        </p:nvCxnSpPr>
        <p:spPr>
          <a:xfrm>
            <a:off x="1662430" y="2187544"/>
            <a:ext cx="0" cy="7152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842E3C4C-D2BF-404D-A0DD-1FF450983547}"/>
              </a:ext>
            </a:extLst>
          </p:cNvPr>
          <p:cNvSpPr txBox="1">
            <a:spLocks/>
          </p:cNvSpPr>
          <p:nvPr/>
        </p:nvSpPr>
        <p:spPr>
          <a:xfrm>
            <a:off x="1728610" y="2084054"/>
            <a:ext cx="2593575" cy="83031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150" b="1" dirty="0">
                <a:latin typeface="Trade Gothic LT Pro" panose="020B0503040303020004" pitchFamily="34" charset="77"/>
              </a:rPr>
              <a:t>Interdisziplinäre </a:t>
            </a:r>
          </a:p>
          <a:p>
            <a:pPr algn="l">
              <a:lnSpc>
                <a:spcPct val="100000"/>
              </a:lnSpc>
            </a:pPr>
            <a:r>
              <a:rPr lang="de-DE" sz="2150" b="1" dirty="0">
                <a:latin typeface="Trade Gothic LT Pro" panose="020B0503040303020004" pitchFamily="34" charset="77"/>
              </a:rPr>
              <a:t>Brückenseminare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3A04F5F-D5CD-3F4A-A829-8B7C343EE003}"/>
              </a:ext>
            </a:extLst>
          </p:cNvPr>
          <p:cNvCxnSpPr>
            <a:cxnSpLocks/>
          </p:cNvCxnSpPr>
          <p:nvPr/>
        </p:nvCxnSpPr>
        <p:spPr>
          <a:xfrm>
            <a:off x="6848956" y="2554837"/>
            <a:ext cx="0" cy="3283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tertitel 2">
            <a:extLst>
              <a:ext uri="{FF2B5EF4-FFF2-40B4-BE49-F238E27FC236}">
                <a16:creationId xmlns:a16="http://schemas.microsoft.com/office/drawing/2014/main" id="{F7B8A4D0-3811-694A-8C98-6331EC2D6D89}"/>
              </a:ext>
            </a:extLst>
          </p:cNvPr>
          <p:cNvSpPr txBox="1">
            <a:spLocks/>
          </p:cNvSpPr>
          <p:nvPr/>
        </p:nvSpPr>
        <p:spPr>
          <a:xfrm>
            <a:off x="6906934" y="2569909"/>
            <a:ext cx="4760301" cy="260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Sucht: Krankheit, Teufelswerk oder soziales Problem?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B711EE67-4F85-5144-833A-6060069C603F}"/>
              </a:ext>
            </a:extLst>
          </p:cNvPr>
          <p:cNvSpPr txBox="1">
            <a:spLocks/>
          </p:cNvSpPr>
          <p:nvPr/>
        </p:nvSpPr>
        <p:spPr>
          <a:xfrm>
            <a:off x="6911691" y="2772172"/>
            <a:ext cx="4760304" cy="55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de-DE" sz="1340" dirty="0">
                <a:latin typeface="Trade Gothic LT Pro Light" panose="020B0403040303020004" pitchFamily="34" charset="77"/>
              </a:rPr>
              <a:t>T. </a:t>
            </a:r>
            <a:r>
              <a:rPr lang="de-DE" sz="1340" dirty="0" err="1">
                <a:latin typeface="Trade Gothic LT Pro Light" panose="020B0403040303020004" pitchFamily="34" charset="77"/>
              </a:rPr>
              <a:t>Bulang</a:t>
            </a:r>
            <a:r>
              <a:rPr lang="de-DE" sz="1340" dirty="0">
                <a:latin typeface="Trade Gothic LT Pro Light" panose="020B0403040303020004" pitchFamily="34" charset="77"/>
              </a:rPr>
              <a:t> (Germanistik), F. Kiefer (</a:t>
            </a:r>
            <a:r>
              <a:rPr lang="de-DE" sz="1340" dirty="0" err="1">
                <a:latin typeface="Trade Gothic LT Pro Light" panose="020B0403040303020004" pitchFamily="34" charset="77"/>
              </a:rPr>
              <a:t>Psychatrie</a:t>
            </a:r>
            <a:r>
              <a:rPr lang="de-DE" sz="1340" dirty="0">
                <a:latin typeface="Trade Gothic LT Pro Light" panose="020B0403040303020004" pitchFamily="34" charset="77"/>
              </a:rPr>
              <a:t>/ Sucht­medizin), </a:t>
            </a:r>
            <a:br>
              <a:rPr lang="de-DE" sz="1340" dirty="0">
                <a:latin typeface="Trade Gothic LT Pro Light" panose="020B0403040303020004" pitchFamily="34" charset="77"/>
              </a:rPr>
            </a:br>
            <a:r>
              <a:rPr lang="de-DE" sz="1340" dirty="0">
                <a:latin typeface="Trade Gothic LT Pro Light" panose="020B0403040303020004" pitchFamily="34" charset="77"/>
              </a:rPr>
              <a:t>T. </a:t>
            </a:r>
            <a:r>
              <a:rPr lang="de-DE" sz="1340" dirty="0" err="1">
                <a:latin typeface="Trade Gothic LT Pro Light" panose="020B0403040303020004" pitchFamily="34" charset="77"/>
              </a:rPr>
              <a:t>Penter</a:t>
            </a:r>
            <a:r>
              <a:rPr lang="de-DE" sz="1340" dirty="0">
                <a:latin typeface="Trade Gothic LT Pro Light" panose="020B0403040303020004" pitchFamily="34" charset="77"/>
              </a:rPr>
              <a:t> (Geschichte)</a:t>
            </a:r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7FB6E8ED-AB10-CB40-B8EA-C57C3DE2B762}"/>
              </a:ext>
            </a:extLst>
          </p:cNvPr>
          <p:cNvSpPr txBox="1">
            <a:spLocks/>
          </p:cNvSpPr>
          <p:nvPr/>
        </p:nvSpPr>
        <p:spPr>
          <a:xfrm>
            <a:off x="6913286" y="4249780"/>
            <a:ext cx="4760304" cy="2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45000"/>
              </a:lnSpc>
            </a:pPr>
            <a:r>
              <a:rPr lang="de-DE" sz="1340" dirty="0" err="1">
                <a:latin typeface="Trade Gothic LT Pro Light" panose="020B0403040303020004" pitchFamily="34" charset="77"/>
              </a:rPr>
              <a:t>Th</a:t>
            </a:r>
            <a:r>
              <a:rPr lang="de-DE" sz="1340" dirty="0">
                <a:latin typeface="Trade Gothic LT Pro Light" panose="020B0403040303020004" pitchFamily="34" charset="77"/>
              </a:rPr>
              <a:t>. </a:t>
            </a:r>
            <a:r>
              <a:rPr lang="de-DE" sz="1340">
                <a:latin typeface="Trade Gothic LT Pro Light" panose="020B0403040303020004" pitchFamily="34" charset="77"/>
              </a:rPr>
              <a:t>Rausch </a:t>
            </a:r>
            <a:r>
              <a:rPr lang="de-DE" sz="1340" dirty="0">
                <a:latin typeface="Trade Gothic LT Pro Light" panose="020B0403040303020004" pitchFamily="34" charset="77"/>
              </a:rPr>
              <a:t>(Molekularbiologie</a:t>
            </a:r>
            <a:r>
              <a:rPr lang="de-DE" sz="1340">
                <a:latin typeface="Trade Gothic LT Pro Light" panose="020B0403040303020004" pitchFamily="34" charset="77"/>
              </a:rPr>
              <a:t>), J  </a:t>
            </a:r>
            <a:r>
              <a:rPr lang="de-DE" sz="1340" dirty="0">
                <a:latin typeface="Trade Gothic LT Pro Light" panose="020B0403040303020004" pitchFamily="34" charset="77"/>
              </a:rPr>
              <a:t>Tosun (Politikwissenschaft)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4CA86A22-5877-4B4E-B4E5-E3FA1B3870B6}"/>
              </a:ext>
            </a:extLst>
          </p:cNvPr>
          <p:cNvSpPr txBox="1">
            <a:spLocks/>
          </p:cNvSpPr>
          <p:nvPr/>
        </p:nvSpPr>
        <p:spPr>
          <a:xfrm>
            <a:off x="6906935" y="5341899"/>
            <a:ext cx="4760300" cy="55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sz="1340" dirty="0">
                <a:solidFill>
                  <a:srgbClr val="B52735"/>
                </a:solidFill>
                <a:latin typeface="Trade Gothic LT Pro Light" panose="020B0403040303020004" pitchFamily="34" charset="77"/>
              </a:rPr>
              <a:t>Weitere Informationen zu den spannenden Seminaren finden Sie auf der Webseite des </a:t>
            </a:r>
            <a:r>
              <a:rPr lang="de-DE" sz="1340" dirty="0" err="1">
                <a:solidFill>
                  <a:srgbClr val="B52735"/>
                </a:solidFill>
                <a:latin typeface="Trade Gothic LT Pro Light" panose="020B0403040303020004" pitchFamily="34" charset="77"/>
              </a:rPr>
              <a:t>Marsilius</a:t>
            </a:r>
            <a:r>
              <a:rPr lang="de-DE" sz="1340" dirty="0">
                <a:solidFill>
                  <a:srgbClr val="B52735"/>
                </a:solidFill>
                <a:latin typeface="Trade Gothic LT Pro Light" panose="020B0403040303020004" pitchFamily="34" charset="77"/>
              </a:rPr>
              <a:t>-Kolleg oder im LSF.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B0F62E27-2C0F-C84A-9E05-CCA729F021AC}"/>
              </a:ext>
            </a:extLst>
          </p:cNvPr>
          <p:cNvCxnSpPr>
            <a:cxnSpLocks/>
          </p:cNvCxnSpPr>
          <p:nvPr/>
        </p:nvCxnSpPr>
        <p:spPr>
          <a:xfrm>
            <a:off x="667008" y="3107732"/>
            <a:ext cx="0" cy="313681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66AC2040-6054-634A-80C0-07D3D9616F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910"/>
          <a:stretch/>
        </p:blipFill>
        <p:spPr>
          <a:xfrm>
            <a:off x="9346896" y="347238"/>
            <a:ext cx="1342324" cy="1282421"/>
          </a:xfrm>
          <a:prstGeom prst="rect">
            <a:avLst/>
          </a:prstGeom>
        </p:spPr>
      </p:pic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C35A6D87-21A4-A84E-9E9C-B2EA1B338035}"/>
              </a:ext>
            </a:extLst>
          </p:cNvPr>
          <p:cNvCxnSpPr>
            <a:cxnSpLocks/>
          </p:cNvCxnSpPr>
          <p:nvPr/>
        </p:nvCxnSpPr>
        <p:spPr>
          <a:xfrm>
            <a:off x="9262354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324F5E4E-E36C-3448-8754-44FECD1D2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559" y="715295"/>
            <a:ext cx="1507688" cy="39275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15128B9-573C-3B47-B809-6B089EB2E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85"/>
          <a:stretch/>
        </p:blipFill>
        <p:spPr>
          <a:xfrm>
            <a:off x="10762186" y="347237"/>
            <a:ext cx="1021308" cy="1282421"/>
          </a:xfrm>
          <a:prstGeom prst="rect">
            <a:avLst/>
          </a:prstGeom>
        </p:spPr>
      </p:pic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0F02109D-7FA0-B745-8740-15CFD09A7AD5}"/>
              </a:ext>
            </a:extLst>
          </p:cNvPr>
          <p:cNvCxnSpPr>
            <a:cxnSpLocks/>
          </p:cNvCxnSpPr>
          <p:nvPr/>
        </p:nvCxnSpPr>
        <p:spPr>
          <a:xfrm>
            <a:off x="10711802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tertitel 2">
            <a:extLst>
              <a:ext uri="{FF2B5EF4-FFF2-40B4-BE49-F238E27FC236}">
                <a16:creationId xmlns:a16="http://schemas.microsoft.com/office/drawing/2014/main" id="{2186722B-8E8C-4A4F-BBC1-CFFFE30697B6}"/>
              </a:ext>
            </a:extLst>
          </p:cNvPr>
          <p:cNvSpPr txBox="1">
            <a:spLocks/>
          </p:cNvSpPr>
          <p:nvPr/>
        </p:nvSpPr>
        <p:spPr>
          <a:xfrm>
            <a:off x="6913283" y="3471686"/>
            <a:ext cx="4766651" cy="702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Bioökonomie als Garant für Nachhaltigkeit? –Naturwissenschaftliche Grundlagen, politische</a:t>
            </a:r>
            <a:b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</a:b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Herausforderungen und gesellschaftliche Akzeptanz</a:t>
            </a: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C3430DEF-C81F-9046-8B63-0BF973A9EC99}"/>
              </a:ext>
            </a:extLst>
          </p:cNvPr>
          <p:cNvSpPr txBox="1">
            <a:spLocks/>
          </p:cNvSpPr>
          <p:nvPr/>
        </p:nvSpPr>
        <p:spPr>
          <a:xfrm>
            <a:off x="6913284" y="4614686"/>
            <a:ext cx="4753948" cy="260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Statistical Learning </a:t>
            </a:r>
            <a:r>
              <a:rPr lang="de-DE" sz="1400" b="1" dirty="0" err="1">
                <a:solidFill>
                  <a:srgbClr val="B52735"/>
                </a:solidFill>
                <a:latin typeface="Trade Gothic LT Pro" panose="020B0503040303020004" pitchFamily="34" charset="77"/>
              </a:rPr>
              <a:t>and</a:t>
            </a: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 Ökonometrie</a:t>
            </a:r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8B630DE7-0839-5445-9284-8FCF4DF999B1}"/>
              </a:ext>
            </a:extLst>
          </p:cNvPr>
          <p:cNvSpPr txBox="1">
            <a:spLocks/>
          </p:cNvSpPr>
          <p:nvPr/>
        </p:nvSpPr>
        <p:spPr>
          <a:xfrm>
            <a:off x="6919636" y="4932682"/>
            <a:ext cx="4766652" cy="2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45000"/>
              </a:lnSpc>
            </a:pPr>
            <a:r>
              <a:rPr lang="de-DE" sz="1340" dirty="0" err="1">
                <a:latin typeface="Trade Gothic LT Pro Light" panose="020B0403040303020004" pitchFamily="34" charset="77"/>
              </a:rPr>
              <a:t>Ch</a:t>
            </a:r>
            <a:r>
              <a:rPr lang="de-DE" sz="1340" dirty="0">
                <a:latin typeface="Trade Gothic LT Pro Light" panose="020B0403040303020004" pitchFamily="34" charset="77"/>
              </a:rPr>
              <a:t>. Conrad (VWL), E. </a:t>
            </a:r>
            <a:r>
              <a:rPr lang="de-DE" sz="1340" dirty="0" err="1">
                <a:latin typeface="Trade Gothic LT Pro Light" panose="020B0403040303020004" pitchFamily="34" charset="77"/>
              </a:rPr>
              <a:t>Mammen</a:t>
            </a:r>
            <a:r>
              <a:rPr lang="de-DE" sz="1340" dirty="0">
                <a:latin typeface="Trade Gothic LT Pro Light" panose="020B0403040303020004" pitchFamily="34" charset="77"/>
              </a:rPr>
              <a:t> (Mathematik)</a:t>
            </a:r>
          </a:p>
        </p:txBody>
      </p:sp>
    </p:spTree>
    <p:extLst>
      <p:ext uri="{BB962C8B-B14F-4D97-AF65-F5344CB8AC3E}">
        <p14:creationId xmlns:p14="http://schemas.microsoft.com/office/powerpoint/2010/main" val="182705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Breitbild</PresentationFormat>
  <Paragraphs>22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Trade Gothic LT Pro</vt:lpstr>
      <vt:lpstr>Trade Gothic LT Pro Light</vt:lpstr>
      <vt:lpstr>Office</vt:lpstr>
      <vt:lpstr>MARSILIUS- STUDIEN</vt:lpstr>
      <vt:lpstr>MARSILIUS-STUDIEN WINTERSEMESTER 2019/20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MARSILIUS- Studien</dc:title>
  <dc:creator>Microsoft Office User</dc:creator>
  <cp:lastModifiedBy>lina</cp:lastModifiedBy>
  <cp:revision>21</cp:revision>
  <dcterms:created xsi:type="dcterms:W3CDTF">2019-09-18T12:47:22Z</dcterms:created>
  <dcterms:modified xsi:type="dcterms:W3CDTF">2023-10-31T10:47:52Z</dcterms:modified>
</cp:coreProperties>
</file>